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abin" panose="020B0604020202020204" charset="0"/>
      <p:regular r:id="rId14"/>
    </p:embeddedFont>
    <p:embeddedFont>
      <p:font typeface="Unbounde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83490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761173"/>
            <a:ext cx="7468553" cy="2816066"/>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Web Development Project Documentation Template</a:t>
            </a:r>
            <a:endParaRPr lang="en-US" sz="4400" dirty="0"/>
          </a:p>
        </p:txBody>
      </p:sp>
      <p:sp>
        <p:nvSpPr>
          <p:cNvPr id="4" name="Text 1"/>
          <p:cNvSpPr/>
          <p:nvPr/>
        </p:nvSpPr>
        <p:spPr>
          <a:xfrm>
            <a:off x="6324124" y="4936212"/>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Add the screenshots and explain each part of your website, You may use this template and recreate the current image by adding your one in or you create your own one, ensuring you have added all the features of your website and your GitHub Repository Link.</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2564963"/>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References</a:t>
            </a:r>
            <a:endParaRPr lang="en-US" sz="4400" dirty="0"/>
          </a:p>
        </p:txBody>
      </p:sp>
      <p:sp>
        <p:nvSpPr>
          <p:cNvPr id="6" name="Text 1"/>
          <p:cNvSpPr/>
          <p:nvPr/>
        </p:nvSpPr>
        <p:spPr>
          <a:xfrm>
            <a:off x="837724" y="5281613"/>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CAD6DE"/>
                </a:solidFill>
                <a:latin typeface="Cabin" pitchFamily="34" charset="0"/>
                <a:ea typeface="Cabin" pitchFamily="34" charset="-122"/>
                <a:cs typeface="Cabin" pitchFamily="34" charset="-120"/>
              </a:rPr>
              <a:t>List links, resources, and images used in the project</a:t>
            </a:r>
            <a:endParaRPr lang="en-US" sz="1850" dirty="0"/>
          </a:p>
        </p:txBody>
      </p:sp>
      <p:sp>
        <p:nvSpPr>
          <p:cNvPr id="7" name="TextBox 6">
            <a:extLst>
              <a:ext uri="{FF2B5EF4-FFF2-40B4-BE49-F238E27FC236}">
                <a16:creationId xmlns:a16="http://schemas.microsoft.com/office/drawing/2014/main" id="{58FE3955-CC0F-32A0-FED1-82F3C292BC6D}"/>
              </a:ext>
            </a:extLst>
          </p:cNvPr>
          <p:cNvSpPr txBox="1"/>
          <p:nvPr/>
        </p:nvSpPr>
        <p:spPr>
          <a:xfrm>
            <a:off x="1568691" y="3519547"/>
            <a:ext cx="7426712" cy="861774"/>
          </a:xfrm>
          <a:prstGeom prst="rect">
            <a:avLst/>
          </a:prstGeom>
          <a:noFill/>
        </p:spPr>
        <p:txBody>
          <a:bodyPr wrap="square" rtlCol="0">
            <a:spAutoFit/>
          </a:bodyPr>
          <a:lstStyle/>
          <a:p>
            <a:r>
              <a:rPr lang="en-US" sz="3200" dirty="0">
                <a:solidFill>
                  <a:schemeClr val="bg1"/>
                </a:solidFill>
              </a:rPr>
              <a:t>Pictures taken from </a:t>
            </a:r>
            <a:r>
              <a:rPr lang="en-US" sz="3200" dirty="0" err="1">
                <a:solidFill>
                  <a:schemeClr val="bg1"/>
                </a:solidFill>
              </a:rPr>
              <a:t>chatgpt</a:t>
            </a:r>
            <a:endParaRPr lang="en-US" sz="3200" dirty="0">
              <a:solidFill>
                <a:schemeClr val="bg1"/>
              </a:solidFill>
            </a:endParaRPr>
          </a:p>
          <a:p>
            <a:endParaRPr lang="en-AE"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311712"/>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Instructions for Students</a:t>
            </a:r>
            <a:endParaRPr lang="en-US" sz="4400" dirty="0"/>
          </a:p>
        </p:txBody>
      </p:sp>
      <p:sp>
        <p:nvSpPr>
          <p:cNvPr id="4" name="Text 1"/>
          <p:cNvSpPr/>
          <p:nvPr/>
        </p:nvSpPr>
        <p:spPr>
          <a:xfrm>
            <a:off x="6324124" y="3198376"/>
            <a:ext cx="3554730" cy="789861"/>
          </a:xfrm>
          <a:prstGeom prst="rect">
            <a:avLst/>
          </a:prstGeom>
          <a:noFill/>
          <a:ln/>
        </p:spPr>
        <p:txBody>
          <a:bodyPr wrap="none" lIns="0" tIns="0" rIns="0" bIns="0" rtlCol="0" anchor="t"/>
          <a:lstStyle/>
          <a:p>
            <a:pPr marL="0" indent="0" algn="ctr">
              <a:lnSpc>
                <a:spcPts val="6200"/>
              </a:lnSpc>
              <a:buNone/>
            </a:pPr>
            <a:r>
              <a:rPr lang="en-US" sz="6200" dirty="0">
                <a:solidFill>
                  <a:srgbClr val="CAD6DE"/>
                </a:solidFill>
                <a:latin typeface="Unbounded" pitchFamily="34" charset="0"/>
                <a:ea typeface="Unbounded" pitchFamily="34" charset="-122"/>
                <a:cs typeface="Unbounded" pitchFamily="34" charset="-120"/>
              </a:rPr>
              <a:t>1</a:t>
            </a:r>
            <a:endParaRPr lang="en-US" sz="6200" dirty="0"/>
          </a:p>
        </p:txBody>
      </p:sp>
      <p:sp>
        <p:nvSpPr>
          <p:cNvPr id="5" name="Text 2"/>
          <p:cNvSpPr/>
          <p:nvPr/>
        </p:nvSpPr>
        <p:spPr>
          <a:xfrm>
            <a:off x="6693337" y="4287322"/>
            <a:ext cx="2816185" cy="351949"/>
          </a:xfrm>
          <a:prstGeom prst="rect">
            <a:avLst/>
          </a:prstGeom>
          <a:noFill/>
          <a:ln/>
        </p:spPr>
        <p:txBody>
          <a:bodyPr wrap="none" lIns="0" tIns="0" rIns="0" bIns="0" rtlCol="0" anchor="t"/>
          <a:lstStyle/>
          <a:p>
            <a:pPr marL="0" indent="0" algn="ctr">
              <a:lnSpc>
                <a:spcPts val="2750"/>
              </a:lnSpc>
              <a:buNone/>
            </a:pPr>
            <a:r>
              <a:rPr lang="en-US" sz="2200" dirty="0">
                <a:solidFill>
                  <a:srgbClr val="CAD6DE"/>
                </a:solidFill>
                <a:latin typeface="Unbounded" pitchFamily="34" charset="0"/>
                <a:ea typeface="Unbounded" pitchFamily="34" charset="-122"/>
                <a:cs typeface="Unbounded" pitchFamily="34" charset="-120"/>
              </a:rPr>
              <a:t>Fill out slides</a:t>
            </a:r>
            <a:endParaRPr lang="en-US" sz="2200" dirty="0"/>
          </a:p>
        </p:txBody>
      </p:sp>
      <p:sp>
        <p:nvSpPr>
          <p:cNvPr id="6" name="Text 3"/>
          <p:cNvSpPr/>
          <p:nvPr/>
        </p:nvSpPr>
        <p:spPr>
          <a:xfrm>
            <a:off x="10237827" y="3198376"/>
            <a:ext cx="3554849" cy="789861"/>
          </a:xfrm>
          <a:prstGeom prst="rect">
            <a:avLst/>
          </a:prstGeom>
          <a:noFill/>
          <a:ln/>
        </p:spPr>
        <p:txBody>
          <a:bodyPr wrap="none" lIns="0" tIns="0" rIns="0" bIns="0" rtlCol="0" anchor="t"/>
          <a:lstStyle/>
          <a:p>
            <a:pPr marL="0" indent="0" algn="ctr">
              <a:lnSpc>
                <a:spcPts val="6200"/>
              </a:lnSpc>
              <a:buNone/>
            </a:pPr>
            <a:r>
              <a:rPr lang="en-US" sz="6200" dirty="0">
                <a:solidFill>
                  <a:srgbClr val="CAD6DE"/>
                </a:solidFill>
                <a:latin typeface="Unbounded" pitchFamily="34" charset="0"/>
                <a:ea typeface="Unbounded" pitchFamily="34" charset="-122"/>
                <a:cs typeface="Unbounded" pitchFamily="34" charset="-120"/>
              </a:rPr>
              <a:t>2</a:t>
            </a:r>
            <a:endParaRPr lang="en-US" sz="6200" dirty="0"/>
          </a:p>
        </p:txBody>
      </p:sp>
      <p:sp>
        <p:nvSpPr>
          <p:cNvPr id="7" name="Text 4"/>
          <p:cNvSpPr/>
          <p:nvPr/>
        </p:nvSpPr>
        <p:spPr>
          <a:xfrm>
            <a:off x="10467975" y="4287322"/>
            <a:ext cx="3094434" cy="351949"/>
          </a:xfrm>
          <a:prstGeom prst="rect">
            <a:avLst/>
          </a:prstGeom>
          <a:noFill/>
          <a:ln/>
        </p:spPr>
        <p:txBody>
          <a:bodyPr wrap="none" lIns="0" tIns="0" rIns="0" bIns="0" rtlCol="0" anchor="t"/>
          <a:lstStyle/>
          <a:p>
            <a:pPr marL="0" indent="0" algn="ctr">
              <a:lnSpc>
                <a:spcPts val="2750"/>
              </a:lnSpc>
              <a:buNone/>
            </a:pPr>
            <a:r>
              <a:rPr lang="en-US" sz="2200" dirty="0">
                <a:solidFill>
                  <a:srgbClr val="CAD6DE"/>
                </a:solidFill>
                <a:latin typeface="Unbounded" pitchFamily="34" charset="0"/>
                <a:ea typeface="Unbounded" pitchFamily="34" charset="-122"/>
                <a:cs typeface="Unbounded" pitchFamily="34" charset="-120"/>
              </a:rPr>
              <a:t>Include references</a:t>
            </a:r>
            <a:endParaRPr lang="en-US" sz="2200" dirty="0"/>
          </a:p>
        </p:txBody>
      </p:sp>
      <p:sp>
        <p:nvSpPr>
          <p:cNvPr id="8" name="Text 5"/>
          <p:cNvSpPr/>
          <p:nvPr/>
        </p:nvSpPr>
        <p:spPr>
          <a:xfrm>
            <a:off x="6324124" y="5476994"/>
            <a:ext cx="3554730" cy="789861"/>
          </a:xfrm>
          <a:prstGeom prst="rect">
            <a:avLst/>
          </a:prstGeom>
          <a:noFill/>
          <a:ln/>
        </p:spPr>
        <p:txBody>
          <a:bodyPr wrap="none" lIns="0" tIns="0" rIns="0" bIns="0" rtlCol="0" anchor="t"/>
          <a:lstStyle/>
          <a:p>
            <a:pPr marL="0" indent="0" algn="ctr">
              <a:lnSpc>
                <a:spcPts val="6200"/>
              </a:lnSpc>
              <a:buNone/>
            </a:pPr>
            <a:r>
              <a:rPr lang="en-US" sz="6200" dirty="0">
                <a:solidFill>
                  <a:srgbClr val="CAD6DE"/>
                </a:solidFill>
                <a:latin typeface="Unbounded" pitchFamily="34" charset="0"/>
                <a:ea typeface="Unbounded" pitchFamily="34" charset="-122"/>
                <a:cs typeface="Unbounded" pitchFamily="34" charset="-120"/>
              </a:rPr>
              <a:t>3</a:t>
            </a:r>
            <a:endParaRPr lang="en-US" sz="6200" dirty="0"/>
          </a:p>
        </p:txBody>
      </p:sp>
      <p:sp>
        <p:nvSpPr>
          <p:cNvPr id="9" name="Text 6"/>
          <p:cNvSpPr/>
          <p:nvPr/>
        </p:nvSpPr>
        <p:spPr>
          <a:xfrm>
            <a:off x="6365915" y="6565940"/>
            <a:ext cx="3471029" cy="351949"/>
          </a:xfrm>
          <a:prstGeom prst="rect">
            <a:avLst/>
          </a:prstGeom>
          <a:noFill/>
          <a:ln/>
        </p:spPr>
        <p:txBody>
          <a:bodyPr wrap="none" lIns="0" tIns="0" rIns="0" bIns="0" rtlCol="0" anchor="t"/>
          <a:lstStyle/>
          <a:p>
            <a:pPr marL="0" indent="0" algn="ctr">
              <a:lnSpc>
                <a:spcPts val="2750"/>
              </a:lnSpc>
              <a:buNone/>
            </a:pPr>
            <a:r>
              <a:rPr lang="en-US" sz="2200" dirty="0">
                <a:solidFill>
                  <a:srgbClr val="CAD6DE"/>
                </a:solidFill>
                <a:latin typeface="Unbounded" pitchFamily="34" charset="0"/>
                <a:ea typeface="Unbounded" pitchFamily="34" charset="-122"/>
                <a:cs typeface="Unbounded" pitchFamily="34" charset="-120"/>
              </a:rPr>
              <a:t>Submit presentation</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837724" y="4600694"/>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Homepage</a:t>
            </a:r>
            <a:endParaRPr lang="en-US" sz="4400" dirty="0"/>
          </a:p>
        </p:txBody>
      </p:sp>
      <p:sp>
        <p:nvSpPr>
          <p:cNvPr id="4" name="Shape 1"/>
          <p:cNvSpPr/>
          <p:nvPr/>
        </p:nvSpPr>
        <p:spPr>
          <a:xfrm>
            <a:off x="837724" y="5932884"/>
            <a:ext cx="418862" cy="418862"/>
          </a:xfrm>
          <a:prstGeom prst="roundRect">
            <a:avLst>
              <a:gd name="adj" fmla="val 8573"/>
            </a:avLst>
          </a:prstGeom>
          <a:solidFill>
            <a:srgbClr val="304755"/>
          </a:solidFill>
          <a:ln/>
        </p:spPr>
        <p:txBody>
          <a:bodyPr/>
          <a:lstStyle/>
          <a:p>
            <a:endParaRPr lang="en-AE"/>
          </a:p>
        </p:txBody>
      </p:sp>
      <p:sp>
        <p:nvSpPr>
          <p:cNvPr id="5" name="Text 2"/>
          <p:cNvSpPr/>
          <p:nvPr/>
        </p:nvSpPr>
        <p:spPr>
          <a:xfrm>
            <a:off x="1495901" y="5932884"/>
            <a:ext cx="2816185"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Purpose</a:t>
            </a:r>
            <a:endParaRPr lang="en-US" sz="2200" dirty="0"/>
          </a:p>
        </p:txBody>
      </p:sp>
      <p:sp>
        <p:nvSpPr>
          <p:cNvPr id="6" name="Shape 3"/>
          <p:cNvSpPr/>
          <p:nvPr/>
        </p:nvSpPr>
        <p:spPr>
          <a:xfrm>
            <a:off x="5235773" y="5932884"/>
            <a:ext cx="418862" cy="418862"/>
          </a:xfrm>
          <a:prstGeom prst="roundRect">
            <a:avLst>
              <a:gd name="adj" fmla="val 8573"/>
            </a:avLst>
          </a:prstGeom>
          <a:solidFill>
            <a:srgbClr val="304755"/>
          </a:solidFill>
          <a:ln/>
        </p:spPr>
        <p:txBody>
          <a:bodyPr/>
          <a:lstStyle/>
          <a:p>
            <a:endParaRPr lang="en-AE"/>
          </a:p>
        </p:txBody>
      </p:sp>
      <p:sp>
        <p:nvSpPr>
          <p:cNvPr id="7" name="Text 4"/>
          <p:cNvSpPr/>
          <p:nvPr/>
        </p:nvSpPr>
        <p:spPr>
          <a:xfrm>
            <a:off x="5893951" y="5932884"/>
            <a:ext cx="2816185"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Key features</a:t>
            </a:r>
            <a:endParaRPr lang="en-US" sz="2200" dirty="0"/>
          </a:p>
        </p:txBody>
      </p:sp>
      <p:sp>
        <p:nvSpPr>
          <p:cNvPr id="8" name="Shape 5"/>
          <p:cNvSpPr/>
          <p:nvPr/>
        </p:nvSpPr>
        <p:spPr>
          <a:xfrm>
            <a:off x="9633823" y="5932884"/>
            <a:ext cx="418862" cy="418862"/>
          </a:xfrm>
          <a:prstGeom prst="roundRect">
            <a:avLst>
              <a:gd name="adj" fmla="val 8573"/>
            </a:avLst>
          </a:prstGeom>
          <a:solidFill>
            <a:srgbClr val="304755"/>
          </a:solidFill>
          <a:ln/>
        </p:spPr>
        <p:txBody>
          <a:bodyPr/>
          <a:lstStyle/>
          <a:p>
            <a:endParaRPr lang="en-AE"/>
          </a:p>
        </p:txBody>
      </p:sp>
      <p:sp>
        <p:nvSpPr>
          <p:cNvPr id="9" name="Text 6"/>
          <p:cNvSpPr/>
          <p:nvPr/>
        </p:nvSpPr>
        <p:spPr>
          <a:xfrm>
            <a:off x="10292001" y="5932884"/>
            <a:ext cx="2816185"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Visual appeal</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710803"/>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Navigation Bar</a:t>
            </a:r>
            <a:endParaRPr lang="en-US" sz="4400" dirty="0"/>
          </a:p>
        </p:txBody>
      </p:sp>
      <p:pic>
        <p:nvPicPr>
          <p:cNvPr id="4" name="Image 1" descr="preencoded.png"/>
          <p:cNvPicPr>
            <a:picLocks noChangeAspect="1"/>
          </p:cNvPicPr>
          <p:nvPr/>
        </p:nvPicPr>
        <p:blipFill>
          <a:blip r:embed="rId4"/>
          <a:stretch>
            <a:fillRect/>
          </a:stretch>
        </p:blipFill>
        <p:spPr>
          <a:xfrm>
            <a:off x="6324124" y="1773793"/>
            <a:ext cx="1196816" cy="1915001"/>
          </a:xfrm>
          <a:prstGeom prst="rect">
            <a:avLst/>
          </a:prstGeom>
        </p:spPr>
      </p:pic>
      <p:sp>
        <p:nvSpPr>
          <p:cNvPr id="5" name="Text 1"/>
          <p:cNvSpPr/>
          <p:nvPr/>
        </p:nvSpPr>
        <p:spPr>
          <a:xfrm>
            <a:off x="7879913" y="201310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Links included</a:t>
            </a:r>
            <a:endParaRPr lang="en-US" sz="2200" dirty="0"/>
          </a:p>
        </p:txBody>
      </p:sp>
      <p:pic>
        <p:nvPicPr>
          <p:cNvPr id="6" name="Image 2" descr="preencoded.png"/>
          <p:cNvPicPr>
            <a:picLocks noChangeAspect="1"/>
          </p:cNvPicPr>
          <p:nvPr/>
        </p:nvPicPr>
        <p:blipFill>
          <a:blip r:embed="rId5"/>
          <a:stretch>
            <a:fillRect/>
          </a:stretch>
        </p:blipFill>
        <p:spPr>
          <a:xfrm>
            <a:off x="6324124" y="3688794"/>
            <a:ext cx="1196816" cy="1915001"/>
          </a:xfrm>
          <a:prstGeom prst="rect">
            <a:avLst/>
          </a:prstGeom>
        </p:spPr>
      </p:pic>
      <p:sp>
        <p:nvSpPr>
          <p:cNvPr id="7" name="Text 2"/>
          <p:cNvSpPr/>
          <p:nvPr/>
        </p:nvSpPr>
        <p:spPr>
          <a:xfrm>
            <a:off x="7879913" y="392811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User experience</a:t>
            </a:r>
            <a:endParaRPr lang="en-US" sz="2200" dirty="0"/>
          </a:p>
        </p:txBody>
      </p:sp>
      <p:pic>
        <p:nvPicPr>
          <p:cNvPr id="8" name="Image 3" descr="preencoded.png"/>
          <p:cNvPicPr>
            <a:picLocks noChangeAspect="1"/>
          </p:cNvPicPr>
          <p:nvPr/>
        </p:nvPicPr>
        <p:blipFill>
          <a:blip r:embed="rId6"/>
          <a:stretch>
            <a:fillRect/>
          </a:stretch>
        </p:blipFill>
        <p:spPr>
          <a:xfrm>
            <a:off x="6324124" y="5603796"/>
            <a:ext cx="1196816" cy="1915001"/>
          </a:xfrm>
          <a:prstGeom prst="rect">
            <a:avLst/>
          </a:prstGeom>
        </p:spPr>
      </p:pic>
      <p:sp>
        <p:nvSpPr>
          <p:cNvPr id="9" name="Text 3"/>
          <p:cNvSpPr/>
          <p:nvPr/>
        </p:nvSpPr>
        <p:spPr>
          <a:xfrm>
            <a:off x="7879913" y="5843111"/>
            <a:ext cx="3117771"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Responsive design</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33067"/>
            <a:ext cx="570261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Contact Us Page</a:t>
            </a:r>
            <a:endParaRPr lang="en-US" sz="4400" dirty="0"/>
          </a:p>
        </p:txBody>
      </p:sp>
      <p:sp>
        <p:nvSpPr>
          <p:cNvPr id="4" name="Shape 1"/>
          <p:cNvSpPr/>
          <p:nvPr/>
        </p:nvSpPr>
        <p:spPr>
          <a:xfrm>
            <a:off x="837724" y="3696057"/>
            <a:ext cx="3614618" cy="830580"/>
          </a:xfrm>
          <a:prstGeom prst="roundRect">
            <a:avLst>
              <a:gd name="adj" fmla="val 4323"/>
            </a:avLst>
          </a:prstGeom>
          <a:solidFill>
            <a:srgbClr val="304755"/>
          </a:solidFill>
          <a:ln/>
        </p:spPr>
        <p:txBody>
          <a:bodyPr/>
          <a:lstStyle/>
          <a:p>
            <a:endParaRPr lang="en-AE"/>
          </a:p>
        </p:txBody>
      </p:sp>
      <p:sp>
        <p:nvSpPr>
          <p:cNvPr id="5" name="Text 2"/>
          <p:cNvSpPr/>
          <p:nvPr/>
        </p:nvSpPr>
        <p:spPr>
          <a:xfrm>
            <a:off x="1077039" y="393537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Form fields</a:t>
            </a:r>
            <a:endParaRPr lang="en-US" sz="2200" dirty="0"/>
          </a:p>
        </p:txBody>
      </p:sp>
      <p:sp>
        <p:nvSpPr>
          <p:cNvPr id="6" name="Shape 3"/>
          <p:cNvSpPr/>
          <p:nvPr/>
        </p:nvSpPr>
        <p:spPr>
          <a:xfrm>
            <a:off x="4691658" y="3696057"/>
            <a:ext cx="3614618" cy="830580"/>
          </a:xfrm>
          <a:prstGeom prst="roundRect">
            <a:avLst>
              <a:gd name="adj" fmla="val 4323"/>
            </a:avLst>
          </a:prstGeom>
          <a:solidFill>
            <a:srgbClr val="304755"/>
          </a:solidFill>
          <a:ln/>
        </p:spPr>
        <p:txBody>
          <a:bodyPr/>
          <a:lstStyle/>
          <a:p>
            <a:endParaRPr lang="en-AE"/>
          </a:p>
        </p:txBody>
      </p:sp>
      <p:sp>
        <p:nvSpPr>
          <p:cNvPr id="7" name="Text 4"/>
          <p:cNvSpPr/>
          <p:nvPr/>
        </p:nvSpPr>
        <p:spPr>
          <a:xfrm>
            <a:off x="4930973" y="393537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Input validation</a:t>
            </a:r>
            <a:endParaRPr lang="en-US" sz="2200" dirty="0"/>
          </a:p>
        </p:txBody>
      </p:sp>
      <p:sp>
        <p:nvSpPr>
          <p:cNvPr id="8" name="Shape 5"/>
          <p:cNvSpPr/>
          <p:nvPr/>
        </p:nvSpPr>
        <p:spPr>
          <a:xfrm>
            <a:off x="837724" y="4765953"/>
            <a:ext cx="7468553" cy="830580"/>
          </a:xfrm>
          <a:prstGeom prst="roundRect">
            <a:avLst>
              <a:gd name="adj" fmla="val 4323"/>
            </a:avLst>
          </a:prstGeom>
          <a:solidFill>
            <a:srgbClr val="304755"/>
          </a:solidFill>
          <a:ln/>
        </p:spPr>
        <p:txBody>
          <a:bodyPr/>
          <a:lstStyle/>
          <a:p>
            <a:endParaRPr lang="en-AE"/>
          </a:p>
        </p:txBody>
      </p:sp>
      <p:sp>
        <p:nvSpPr>
          <p:cNvPr id="9" name="Text 6"/>
          <p:cNvSpPr/>
          <p:nvPr/>
        </p:nvSpPr>
        <p:spPr>
          <a:xfrm>
            <a:off x="1077039" y="5005268"/>
            <a:ext cx="3396734" cy="351949"/>
          </a:xfrm>
          <a:prstGeom prst="rect">
            <a:avLst/>
          </a:prstGeom>
          <a:noFill/>
          <a:ln/>
        </p:spPr>
        <p:txBody>
          <a:bodyPr wrap="non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Firebase integration</a:t>
            </a:r>
            <a:endParaRPr lang="en-US"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3168015"/>
            <a:ext cx="6811566"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Firebase Integration</a:t>
            </a:r>
            <a:endParaRPr lang="en-US" sz="4400" dirty="0"/>
          </a:p>
        </p:txBody>
      </p:sp>
      <p:sp>
        <p:nvSpPr>
          <p:cNvPr id="3" name="Text 1"/>
          <p:cNvSpPr/>
          <p:nvPr/>
        </p:nvSpPr>
        <p:spPr>
          <a:xfrm>
            <a:off x="837724" y="4470321"/>
            <a:ext cx="4611291"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Functionality enhancement</a:t>
            </a:r>
            <a:endParaRPr lang="en-US" sz="2200" dirty="0"/>
          </a:p>
        </p:txBody>
      </p:sp>
      <p:sp>
        <p:nvSpPr>
          <p:cNvPr id="4" name="Text 2"/>
          <p:cNvSpPr/>
          <p:nvPr/>
        </p:nvSpPr>
        <p:spPr>
          <a:xfrm>
            <a:off x="7614761" y="4470321"/>
            <a:ext cx="3696533"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Unbounded" pitchFamily="34" charset="0"/>
                <a:ea typeface="Unbounded" pitchFamily="34" charset="-122"/>
                <a:cs typeface="Unbounded" pitchFamily="34" charset="-120"/>
              </a:rPr>
              <a:t>Data storage process</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034540"/>
            <a:ext cx="6299002"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Responsive Design</a:t>
            </a:r>
            <a:endParaRPr lang="en-US" sz="4400" dirty="0"/>
          </a:p>
        </p:txBody>
      </p:sp>
      <p:pic>
        <p:nvPicPr>
          <p:cNvPr id="4" name="Image 1" descr="preencoded.png"/>
          <p:cNvPicPr>
            <a:picLocks noChangeAspect="1"/>
          </p:cNvPicPr>
          <p:nvPr/>
        </p:nvPicPr>
        <p:blipFill>
          <a:blip r:embed="rId4"/>
          <a:stretch>
            <a:fillRect/>
          </a:stretch>
        </p:blipFill>
        <p:spPr>
          <a:xfrm>
            <a:off x="837724" y="3097530"/>
            <a:ext cx="598408" cy="598408"/>
          </a:xfrm>
          <a:prstGeom prst="rect">
            <a:avLst/>
          </a:prstGeom>
        </p:spPr>
      </p:pic>
      <p:sp>
        <p:nvSpPr>
          <p:cNvPr id="5" name="Text 1"/>
          <p:cNvSpPr/>
          <p:nvPr/>
        </p:nvSpPr>
        <p:spPr>
          <a:xfrm>
            <a:off x="837724" y="393525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Desktop view</a:t>
            </a:r>
            <a:endParaRPr lang="en-US" sz="2200" dirty="0"/>
          </a:p>
        </p:txBody>
      </p:sp>
      <p:pic>
        <p:nvPicPr>
          <p:cNvPr id="6" name="Image 2" descr="preencoded.png"/>
          <p:cNvPicPr>
            <a:picLocks noChangeAspect="1"/>
          </p:cNvPicPr>
          <p:nvPr/>
        </p:nvPicPr>
        <p:blipFill>
          <a:blip r:embed="rId5"/>
          <a:stretch>
            <a:fillRect/>
          </a:stretch>
        </p:blipFill>
        <p:spPr>
          <a:xfrm>
            <a:off x="4751427" y="3097530"/>
            <a:ext cx="598408" cy="598408"/>
          </a:xfrm>
          <a:prstGeom prst="rect">
            <a:avLst/>
          </a:prstGeom>
        </p:spPr>
      </p:pic>
      <p:sp>
        <p:nvSpPr>
          <p:cNvPr id="7" name="Text 2"/>
          <p:cNvSpPr/>
          <p:nvPr/>
        </p:nvSpPr>
        <p:spPr>
          <a:xfrm>
            <a:off x="4751427" y="393525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Mobile view</a:t>
            </a:r>
            <a:endParaRPr lang="en-US" sz="2200" dirty="0"/>
          </a:p>
        </p:txBody>
      </p:sp>
      <p:pic>
        <p:nvPicPr>
          <p:cNvPr id="8" name="Image 3" descr="preencoded.png"/>
          <p:cNvPicPr>
            <a:picLocks noChangeAspect="1"/>
          </p:cNvPicPr>
          <p:nvPr/>
        </p:nvPicPr>
        <p:blipFill>
          <a:blip r:embed="rId6"/>
          <a:stretch>
            <a:fillRect/>
          </a:stretch>
        </p:blipFill>
        <p:spPr>
          <a:xfrm>
            <a:off x="837724" y="5005268"/>
            <a:ext cx="598408" cy="598408"/>
          </a:xfrm>
          <a:prstGeom prst="rect">
            <a:avLst/>
          </a:prstGeom>
        </p:spPr>
      </p:pic>
      <p:sp>
        <p:nvSpPr>
          <p:cNvPr id="9" name="Text 3"/>
          <p:cNvSpPr/>
          <p:nvPr/>
        </p:nvSpPr>
        <p:spPr>
          <a:xfrm>
            <a:off x="837724" y="584299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CSS techniques</a:t>
            </a:r>
            <a:endParaRPr 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98119"/>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Styling with CSS</a:t>
            </a:r>
            <a:endParaRPr lang="en-US" sz="4400" dirty="0"/>
          </a:p>
        </p:txBody>
      </p:sp>
      <p:sp>
        <p:nvSpPr>
          <p:cNvPr id="4" name="Shape 1"/>
          <p:cNvSpPr/>
          <p:nvPr/>
        </p:nvSpPr>
        <p:spPr>
          <a:xfrm>
            <a:off x="6667857" y="3161109"/>
            <a:ext cx="30480" cy="2970371"/>
          </a:xfrm>
          <a:prstGeom prst="roundRect">
            <a:avLst>
              <a:gd name="adj" fmla="val 117806"/>
            </a:avLst>
          </a:prstGeom>
          <a:solidFill>
            <a:srgbClr val="49606E"/>
          </a:solidFill>
          <a:ln/>
        </p:spPr>
        <p:txBody>
          <a:bodyPr/>
          <a:lstStyle/>
          <a:p>
            <a:endParaRPr lang="en-AE"/>
          </a:p>
        </p:txBody>
      </p:sp>
      <p:sp>
        <p:nvSpPr>
          <p:cNvPr id="5" name="Shape 2"/>
          <p:cNvSpPr/>
          <p:nvPr/>
        </p:nvSpPr>
        <p:spPr>
          <a:xfrm>
            <a:off x="6921877" y="3684270"/>
            <a:ext cx="837724" cy="30480"/>
          </a:xfrm>
          <a:prstGeom prst="roundRect">
            <a:avLst>
              <a:gd name="adj" fmla="val 117806"/>
            </a:avLst>
          </a:prstGeom>
          <a:solidFill>
            <a:srgbClr val="49606E"/>
          </a:solidFill>
          <a:ln/>
        </p:spPr>
        <p:txBody>
          <a:bodyPr/>
          <a:lstStyle/>
          <a:p>
            <a:endParaRPr lang="en-AE"/>
          </a:p>
        </p:txBody>
      </p:sp>
      <p:sp>
        <p:nvSpPr>
          <p:cNvPr id="6" name="Shape 3"/>
          <p:cNvSpPr/>
          <p:nvPr/>
        </p:nvSpPr>
        <p:spPr>
          <a:xfrm>
            <a:off x="6413837" y="3430310"/>
            <a:ext cx="538520" cy="538520"/>
          </a:xfrm>
          <a:prstGeom prst="roundRect">
            <a:avLst>
              <a:gd name="adj" fmla="val 6668"/>
            </a:avLst>
          </a:prstGeom>
          <a:solidFill>
            <a:srgbClr val="304755"/>
          </a:solidFill>
          <a:ln/>
        </p:spPr>
        <p:txBody>
          <a:bodyPr/>
          <a:lstStyle/>
          <a:p>
            <a:endParaRPr lang="en-AE"/>
          </a:p>
        </p:txBody>
      </p:sp>
      <p:sp>
        <p:nvSpPr>
          <p:cNvPr id="7" name="Text 4"/>
          <p:cNvSpPr/>
          <p:nvPr/>
        </p:nvSpPr>
        <p:spPr>
          <a:xfrm>
            <a:off x="6603504" y="3530560"/>
            <a:ext cx="159187" cy="337899"/>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1</a:t>
            </a:r>
            <a:endParaRPr lang="en-US" sz="2650" dirty="0"/>
          </a:p>
        </p:txBody>
      </p:sp>
      <p:sp>
        <p:nvSpPr>
          <p:cNvPr id="8" name="Text 5"/>
          <p:cNvSpPr/>
          <p:nvPr/>
        </p:nvSpPr>
        <p:spPr>
          <a:xfrm>
            <a:off x="7999690" y="3400425"/>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Color scheme</a:t>
            </a:r>
            <a:endParaRPr lang="en-US" sz="2200" dirty="0"/>
          </a:p>
        </p:txBody>
      </p:sp>
      <p:sp>
        <p:nvSpPr>
          <p:cNvPr id="9" name="Shape 6"/>
          <p:cNvSpPr/>
          <p:nvPr/>
        </p:nvSpPr>
        <p:spPr>
          <a:xfrm>
            <a:off x="6921877" y="4754166"/>
            <a:ext cx="837724" cy="30480"/>
          </a:xfrm>
          <a:prstGeom prst="roundRect">
            <a:avLst>
              <a:gd name="adj" fmla="val 117806"/>
            </a:avLst>
          </a:prstGeom>
          <a:solidFill>
            <a:srgbClr val="49606E"/>
          </a:solidFill>
          <a:ln/>
        </p:spPr>
        <p:txBody>
          <a:bodyPr/>
          <a:lstStyle/>
          <a:p>
            <a:endParaRPr lang="en-AE"/>
          </a:p>
        </p:txBody>
      </p:sp>
      <p:sp>
        <p:nvSpPr>
          <p:cNvPr id="10" name="Shape 7"/>
          <p:cNvSpPr/>
          <p:nvPr/>
        </p:nvSpPr>
        <p:spPr>
          <a:xfrm>
            <a:off x="6413837" y="4500205"/>
            <a:ext cx="538520" cy="538520"/>
          </a:xfrm>
          <a:prstGeom prst="roundRect">
            <a:avLst>
              <a:gd name="adj" fmla="val 6668"/>
            </a:avLst>
          </a:prstGeom>
          <a:solidFill>
            <a:srgbClr val="304755"/>
          </a:solidFill>
          <a:ln/>
        </p:spPr>
        <p:txBody>
          <a:bodyPr/>
          <a:lstStyle/>
          <a:p>
            <a:endParaRPr lang="en-AE"/>
          </a:p>
        </p:txBody>
      </p:sp>
      <p:sp>
        <p:nvSpPr>
          <p:cNvPr id="11" name="Text 8"/>
          <p:cNvSpPr/>
          <p:nvPr/>
        </p:nvSpPr>
        <p:spPr>
          <a:xfrm>
            <a:off x="6549688" y="4600456"/>
            <a:ext cx="266700" cy="337899"/>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2</a:t>
            </a:r>
            <a:endParaRPr lang="en-US" sz="2650" dirty="0"/>
          </a:p>
        </p:txBody>
      </p:sp>
      <p:sp>
        <p:nvSpPr>
          <p:cNvPr id="12" name="Text 9"/>
          <p:cNvSpPr/>
          <p:nvPr/>
        </p:nvSpPr>
        <p:spPr>
          <a:xfrm>
            <a:off x="7999690" y="447032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Typography</a:t>
            </a:r>
            <a:endParaRPr lang="en-US" sz="2200" dirty="0"/>
          </a:p>
        </p:txBody>
      </p:sp>
      <p:sp>
        <p:nvSpPr>
          <p:cNvPr id="13" name="Shape 10"/>
          <p:cNvSpPr/>
          <p:nvPr/>
        </p:nvSpPr>
        <p:spPr>
          <a:xfrm>
            <a:off x="6921877" y="5824061"/>
            <a:ext cx="837724" cy="30480"/>
          </a:xfrm>
          <a:prstGeom prst="roundRect">
            <a:avLst>
              <a:gd name="adj" fmla="val 117806"/>
            </a:avLst>
          </a:prstGeom>
          <a:solidFill>
            <a:srgbClr val="49606E"/>
          </a:solidFill>
          <a:ln/>
        </p:spPr>
        <p:txBody>
          <a:bodyPr/>
          <a:lstStyle/>
          <a:p>
            <a:endParaRPr lang="en-AE"/>
          </a:p>
        </p:txBody>
      </p:sp>
      <p:sp>
        <p:nvSpPr>
          <p:cNvPr id="14" name="Shape 11"/>
          <p:cNvSpPr/>
          <p:nvPr/>
        </p:nvSpPr>
        <p:spPr>
          <a:xfrm>
            <a:off x="6413837" y="5570101"/>
            <a:ext cx="538520" cy="538520"/>
          </a:xfrm>
          <a:prstGeom prst="roundRect">
            <a:avLst>
              <a:gd name="adj" fmla="val 6668"/>
            </a:avLst>
          </a:prstGeom>
          <a:solidFill>
            <a:srgbClr val="304755"/>
          </a:solidFill>
          <a:ln/>
        </p:spPr>
        <p:txBody>
          <a:bodyPr/>
          <a:lstStyle/>
          <a:p>
            <a:endParaRPr lang="en-AE"/>
          </a:p>
        </p:txBody>
      </p:sp>
      <p:sp>
        <p:nvSpPr>
          <p:cNvPr id="15" name="Text 12"/>
          <p:cNvSpPr/>
          <p:nvPr/>
        </p:nvSpPr>
        <p:spPr>
          <a:xfrm>
            <a:off x="6547187" y="5670352"/>
            <a:ext cx="271701" cy="337899"/>
          </a:xfrm>
          <a:prstGeom prst="rect">
            <a:avLst/>
          </a:prstGeom>
          <a:noFill/>
          <a:ln/>
        </p:spPr>
        <p:txBody>
          <a:bodyPr wrap="none" lIns="0" tIns="0" rIns="0" bIns="0" rtlCol="0" anchor="t"/>
          <a:lstStyle/>
          <a:p>
            <a:pPr marL="0" indent="0" algn="ctr">
              <a:lnSpc>
                <a:spcPts val="2650"/>
              </a:lnSpc>
              <a:buNone/>
            </a:pPr>
            <a:r>
              <a:rPr lang="en-US" sz="2650" dirty="0">
                <a:solidFill>
                  <a:srgbClr val="CAD6DE"/>
                </a:solidFill>
                <a:latin typeface="Unbounded" pitchFamily="34" charset="0"/>
                <a:ea typeface="Unbounded" pitchFamily="34" charset="-122"/>
                <a:cs typeface="Unbounded" pitchFamily="34" charset="-120"/>
              </a:rPr>
              <a:t>3</a:t>
            </a:r>
            <a:endParaRPr lang="en-US" sz="2650" dirty="0"/>
          </a:p>
        </p:txBody>
      </p:sp>
      <p:sp>
        <p:nvSpPr>
          <p:cNvPr id="16" name="Text 13"/>
          <p:cNvSpPr/>
          <p:nvPr/>
        </p:nvSpPr>
        <p:spPr>
          <a:xfrm>
            <a:off x="7999690" y="554021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Layout</a:t>
            </a:r>
            <a:endParaRPr lang="en-US"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3096697"/>
            <a:ext cx="6182439"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GitHub Repository</a:t>
            </a:r>
            <a:endParaRPr lang="en-US" sz="4400" dirty="0"/>
          </a:p>
        </p:txBody>
      </p:sp>
      <p:sp>
        <p:nvSpPr>
          <p:cNvPr id="5" name="Text 2"/>
          <p:cNvSpPr/>
          <p:nvPr/>
        </p:nvSpPr>
        <p:spPr>
          <a:xfrm>
            <a:off x="6982301" y="4428887"/>
            <a:ext cx="2956441" cy="703898"/>
          </a:xfrm>
          <a:prstGeom prst="rect">
            <a:avLst/>
          </a:prstGeom>
          <a:noFill/>
          <a:ln/>
        </p:spPr>
        <p:txBody>
          <a:bodyPr wrap="square" lIns="0" tIns="0" rIns="0" bIns="0" rtlCol="0" anchor="t"/>
          <a:lstStyle/>
          <a:p>
            <a:pPr marL="0" indent="0">
              <a:lnSpc>
                <a:spcPts val="2750"/>
              </a:lnSpc>
              <a:buNone/>
            </a:pPr>
            <a:r>
              <a:rPr lang="en-US" sz="2200" dirty="0">
                <a:solidFill>
                  <a:srgbClr val="CAD6DE"/>
                </a:solidFill>
                <a:latin typeface="Unbounded" pitchFamily="34" charset="0"/>
                <a:ea typeface="Unbounded" pitchFamily="34" charset="-122"/>
                <a:cs typeface="Unbounded" pitchFamily="34" charset="-120"/>
              </a:rPr>
              <a:t>README contents</a:t>
            </a:r>
            <a:endParaRPr lang="en-US" sz="2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2217777"/>
            <a:ext cx="8731329"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Unbounded" pitchFamily="34" charset="0"/>
                <a:ea typeface="Unbounded" pitchFamily="34" charset="-122"/>
                <a:cs typeface="Unbounded" pitchFamily="34" charset="-120"/>
              </a:rPr>
              <a:t>Reflection and Challenges</a:t>
            </a:r>
            <a:endParaRPr lang="en-US" sz="4400" dirty="0"/>
          </a:p>
        </p:txBody>
      </p:sp>
      <p:pic>
        <p:nvPicPr>
          <p:cNvPr id="3" name="Image 0" descr="preencoded.png"/>
          <p:cNvPicPr>
            <a:picLocks noChangeAspect="1"/>
          </p:cNvPicPr>
          <p:nvPr/>
        </p:nvPicPr>
        <p:blipFill>
          <a:blip r:embed="rId3"/>
          <a:stretch>
            <a:fillRect/>
          </a:stretch>
        </p:blipFill>
        <p:spPr>
          <a:xfrm>
            <a:off x="3007638" y="3400544"/>
            <a:ext cx="2137529" cy="830580"/>
          </a:xfrm>
          <a:prstGeom prst="rect">
            <a:avLst/>
          </a:prstGeom>
        </p:spPr>
      </p:pic>
      <p:sp>
        <p:nvSpPr>
          <p:cNvPr id="4" name="Text 1"/>
          <p:cNvSpPr/>
          <p:nvPr/>
        </p:nvSpPr>
        <p:spPr>
          <a:xfrm>
            <a:off x="4005858" y="3665101"/>
            <a:ext cx="140970" cy="478631"/>
          </a:xfrm>
          <a:prstGeom prst="rect">
            <a:avLst/>
          </a:prstGeom>
          <a:noFill/>
          <a:ln/>
        </p:spPr>
        <p:txBody>
          <a:bodyPr wrap="none" lIns="0" tIns="0" rIns="0" bIns="0" rtlCol="0" anchor="t"/>
          <a:lstStyle/>
          <a:p>
            <a:pPr marL="0" indent="0" algn="ctr">
              <a:lnSpc>
                <a:spcPts val="3750"/>
              </a:lnSpc>
              <a:buNone/>
            </a:pPr>
            <a:r>
              <a:rPr lang="en-US" sz="2350" dirty="0">
                <a:solidFill>
                  <a:srgbClr val="CAD6DE"/>
                </a:solidFill>
                <a:latin typeface="Unbounded" pitchFamily="34" charset="0"/>
                <a:ea typeface="Unbounded" pitchFamily="34" charset="-122"/>
                <a:cs typeface="Unbounded" pitchFamily="34" charset="-120"/>
              </a:rPr>
              <a:t>1</a:t>
            </a:r>
            <a:endParaRPr lang="en-US" sz="2350" dirty="0"/>
          </a:p>
        </p:txBody>
      </p:sp>
      <p:sp>
        <p:nvSpPr>
          <p:cNvPr id="5" name="Text 2"/>
          <p:cNvSpPr/>
          <p:nvPr/>
        </p:nvSpPr>
        <p:spPr>
          <a:xfrm>
            <a:off x="5384482" y="3639860"/>
            <a:ext cx="3379351"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Learning experience</a:t>
            </a:r>
            <a:endParaRPr lang="en-US" sz="2200" dirty="0"/>
          </a:p>
        </p:txBody>
      </p:sp>
      <p:sp>
        <p:nvSpPr>
          <p:cNvPr id="6" name="Shape 3"/>
          <p:cNvSpPr/>
          <p:nvPr/>
        </p:nvSpPr>
        <p:spPr>
          <a:xfrm>
            <a:off x="5204936" y="4245769"/>
            <a:ext cx="8527971" cy="15240"/>
          </a:xfrm>
          <a:prstGeom prst="roundRect">
            <a:avLst>
              <a:gd name="adj" fmla="val 235611"/>
            </a:avLst>
          </a:prstGeom>
          <a:solidFill>
            <a:srgbClr val="49606E"/>
          </a:solidFill>
          <a:ln/>
        </p:spPr>
        <p:txBody>
          <a:bodyPr/>
          <a:lstStyle/>
          <a:p>
            <a:endParaRPr lang="en-AE"/>
          </a:p>
        </p:txBody>
      </p:sp>
      <p:pic>
        <p:nvPicPr>
          <p:cNvPr id="7" name="Image 1" descr="preencoded.png"/>
          <p:cNvPicPr>
            <a:picLocks noChangeAspect="1"/>
          </p:cNvPicPr>
          <p:nvPr/>
        </p:nvPicPr>
        <p:blipFill>
          <a:blip r:embed="rId4"/>
          <a:stretch>
            <a:fillRect/>
          </a:stretch>
        </p:blipFill>
        <p:spPr>
          <a:xfrm>
            <a:off x="1938814" y="4290893"/>
            <a:ext cx="4275058" cy="830580"/>
          </a:xfrm>
          <a:prstGeom prst="rect">
            <a:avLst/>
          </a:prstGeom>
        </p:spPr>
      </p:pic>
      <p:sp>
        <p:nvSpPr>
          <p:cNvPr id="8" name="Text 4"/>
          <p:cNvSpPr/>
          <p:nvPr/>
        </p:nvSpPr>
        <p:spPr>
          <a:xfrm>
            <a:off x="3958352" y="4466868"/>
            <a:ext cx="235982" cy="478631"/>
          </a:xfrm>
          <a:prstGeom prst="rect">
            <a:avLst/>
          </a:prstGeom>
          <a:noFill/>
          <a:ln/>
        </p:spPr>
        <p:txBody>
          <a:bodyPr wrap="none" lIns="0" tIns="0" rIns="0" bIns="0" rtlCol="0" anchor="t"/>
          <a:lstStyle/>
          <a:p>
            <a:pPr marL="0" indent="0" algn="ctr">
              <a:lnSpc>
                <a:spcPts val="3750"/>
              </a:lnSpc>
              <a:buNone/>
            </a:pPr>
            <a:r>
              <a:rPr lang="en-US" sz="2350" dirty="0">
                <a:solidFill>
                  <a:srgbClr val="CAD6DE"/>
                </a:solidFill>
                <a:latin typeface="Unbounded" pitchFamily="34" charset="0"/>
                <a:ea typeface="Unbounded" pitchFamily="34" charset="-122"/>
                <a:cs typeface="Unbounded" pitchFamily="34" charset="-120"/>
              </a:rPr>
              <a:t>2</a:t>
            </a:r>
            <a:endParaRPr lang="en-US" sz="2350" dirty="0"/>
          </a:p>
        </p:txBody>
      </p:sp>
      <p:sp>
        <p:nvSpPr>
          <p:cNvPr id="9" name="Text 5"/>
          <p:cNvSpPr/>
          <p:nvPr/>
        </p:nvSpPr>
        <p:spPr>
          <a:xfrm>
            <a:off x="6453187" y="4530209"/>
            <a:ext cx="2924770"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Challenges faced</a:t>
            </a:r>
            <a:endParaRPr lang="en-US" sz="2200" dirty="0"/>
          </a:p>
        </p:txBody>
      </p:sp>
      <p:sp>
        <p:nvSpPr>
          <p:cNvPr id="10" name="Shape 6"/>
          <p:cNvSpPr/>
          <p:nvPr/>
        </p:nvSpPr>
        <p:spPr>
          <a:xfrm>
            <a:off x="6273641" y="5136118"/>
            <a:ext cx="7459266" cy="15240"/>
          </a:xfrm>
          <a:prstGeom prst="roundRect">
            <a:avLst>
              <a:gd name="adj" fmla="val 235611"/>
            </a:avLst>
          </a:prstGeom>
          <a:solidFill>
            <a:srgbClr val="49606E"/>
          </a:solidFill>
          <a:ln/>
        </p:spPr>
        <p:txBody>
          <a:bodyPr/>
          <a:lstStyle/>
          <a:p>
            <a:endParaRPr lang="en-AE"/>
          </a:p>
        </p:txBody>
      </p:sp>
      <p:pic>
        <p:nvPicPr>
          <p:cNvPr id="11" name="Image 2" descr="preencoded.png"/>
          <p:cNvPicPr>
            <a:picLocks noChangeAspect="1"/>
          </p:cNvPicPr>
          <p:nvPr/>
        </p:nvPicPr>
        <p:blipFill>
          <a:blip r:embed="rId5"/>
          <a:stretch>
            <a:fillRect/>
          </a:stretch>
        </p:blipFill>
        <p:spPr>
          <a:xfrm>
            <a:off x="870109" y="5181243"/>
            <a:ext cx="6412587" cy="830580"/>
          </a:xfrm>
          <a:prstGeom prst="rect">
            <a:avLst/>
          </a:prstGeom>
        </p:spPr>
      </p:pic>
      <p:sp>
        <p:nvSpPr>
          <p:cNvPr id="12" name="Text 7"/>
          <p:cNvSpPr/>
          <p:nvPr/>
        </p:nvSpPr>
        <p:spPr>
          <a:xfrm>
            <a:off x="3956090" y="5357217"/>
            <a:ext cx="240506" cy="478631"/>
          </a:xfrm>
          <a:prstGeom prst="rect">
            <a:avLst/>
          </a:prstGeom>
          <a:noFill/>
          <a:ln/>
        </p:spPr>
        <p:txBody>
          <a:bodyPr wrap="none" lIns="0" tIns="0" rIns="0" bIns="0" rtlCol="0" anchor="t"/>
          <a:lstStyle/>
          <a:p>
            <a:pPr marL="0" indent="0" algn="ctr">
              <a:lnSpc>
                <a:spcPts val="3750"/>
              </a:lnSpc>
              <a:buNone/>
            </a:pPr>
            <a:r>
              <a:rPr lang="en-US" sz="2350" dirty="0">
                <a:solidFill>
                  <a:srgbClr val="CAD6DE"/>
                </a:solidFill>
                <a:latin typeface="Unbounded" pitchFamily="34" charset="0"/>
                <a:ea typeface="Unbounded" pitchFamily="34" charset="-122"/>
                <a:cs typeface="Unbounded" pitchFamily="34" charset="-120"/>
              </a:rPr>
              <a:t>3</a:t>
            </a:r>
            <a:endParaRPr lang="en-US" sz="2350" dirty="0"/>
          </a:p>
        </p:txBody>
      </p:sp>
      <p:sp>
        <p:nvSpPr>
          <p:cNvPr id="13" name="Text 8"/>
          <p:cNvSpPr/>
          <p:nvPr/>
        </p:nvSpPr>
        <p:spPr>
          <a:xfrm>
            <a:off x="7522012" y="5420558"/>
            <a:ext cx="3446264" cy="351949"/>
          </a:xfrm>
          <a:prstGeom prst="rect">
            <a:avLst/>
          </a:prstGeom>
          <a:noFill/>
          <a:ln/>
        </p:spPr>
        <p:txBody>
          <a:bodyPr wrap="none" lIns="0" tIns="0" rIns="0" bIns="0" rtlCol="0" anchor="t"/>
          <a:lstStyle/>
          <a:p>
            <a:pPr marL="0" indent="0" algn="l">
              <a:lnSpc>
                <a:spcPts val="2750"/>
              </a:lnSpc>
              <a:buNone/>
            </a:pPr>
            <a:r>
              <a:rPr lang="en-US" sz="2200" dirty="0">
                <a:solidFill>
                  <a:srgbClr val="CAD6DE"/>
                </a:solidFill>
                <a:latin typeface="Unbounded" pitchFamily="34" charset="0"/>
                <a:ea typeface="Unbounded" pitchFamily="34" charset="-122"/>
                <a:cs typeface="Unbounded" pitchFamily="34" charset="-120"/>
              </a:rPr>
              <a:t>Proud achievements</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94</TotalTime>
  <Words>158</Words>
  <Application>Microsoft Office PowerPoint</Application>
  <PresentationFormat>Custom</PresentationFormat>
  <Paragraphs>58</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Cabin</vt:lpstr>
      <vt:lpstr>Unbounded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Kesuri, Taha</cp:lastModifiedBy>
  <cp:revision>2</cp:revision>
  <dcterms:created xsi:type="dcterms:W3CDTF">2025-01-09T17:16:19Z</dcterms:created>
  <dcterms:modified xsi:type="dcterms:W3CDTF">2025-01-20T18:13:24Z</dcterms:modified>
</cp:coreProperties>
</file>